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4"/>
  </p:sldMasterIdLst>
  <p:notesMasterIdLst>
    <p:notesMasterId r:id="rId45"/>
  </p:notesMasterIdLst>
  <p:sldIdLst>
    <p:sldId id="281" r:id="rId5"/>
    <p:sldId id="257" r:id="rId6"/>
    <p:sldId id="285" r:id="rId7"/>
    <p:sldId id="282" r:id="rId8"/>
    <p:sldId id="283" r:id="rId9"/>
    <p:sldId id="284" r:id="rId10"/>
    <p:sldId id="286" r:id="rId11"/>
    <p:sldId id="288" r:id="rId12"/>
    <p:sldId id="289" r:id="rId13"/>
    <p:sldId id="292" r:id="rId14"/>
    <p:sldId id="290" r:id="rId15"/>
    <p:sldId id="293" r:id="rId16"/>
    <p:sldId id="294" r:id="rId17"/>
    <p:sldId id="295" r:id="rId18"/>
    <p:sldId id="296" r:id="rId19"/>
    <p:sldId id="300" r:id="rId20"/>
    <p:sldId id="301" r:id="rId21"/>
    <p:sldId id="321" r:id="rId22"/>
    <p:sldId id="322" r:id="rId23"/>
    <p:sldId id="312" r:id="rId24"/>
    <p:sldId id="323" r:id="rId25"/>
    <p:sldId id="324" r:id="rId26"/>
    <p:sldId id="302" r:id="rId27"/>
    <p:sldId id="303" r:id="rId28"/>
    <p:sldId id="304" r:id="rId29"/>
    <p:sldId id="297" r:id="rId30"/>
    <p:sldId id="298" r:id="rId31"/>
    <p:sldId id="307" r:id="rId32"/>
    <p:sldId id="305" r:id="rId33"/>
    <p:sldId id="306" r:id="rId34"/>
    <p:sldId id="308" r:id="rId35"/>
    <p:sldId id="309" r:id="rId36"/>
    <p:sldId id="310" r:id="rId37"/>
    <p:sldId id="315" r:id="rId38"/>
    <p:sldId id="311" r:id="rId39"/>
    <p:sldId id="314" r:id="rId40"/>
    <p:sldId id="316" r:id="rId41"/>
    <p:sldId id="320" r:id="rId42"/>
    <p:sldId id="319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2C661-97E9-4DAB-8967-E905FF4CD93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1781C-73DF-4CFB-9934-4F26D40798C6}">
      <dgm:prSet/>
      <dgm:spPr/>
      <dgm:t>
        <a:bodyPr/>
        <a:lstStyle/>
        <a:p>
          <a:r>
            <a:rPr lang="en-US" baseline="0"/>
            <a:t>1. Wireframe for </a:t>
          </a:r>
          <a:r>
            <a:rPr lang="en-NZ" baseline="0"/>
            <a:t>SOKOBUN </a:t>
          </a:r>
          <a:r>
            <a:rPr lang="en-US" baseline="0"/>
            <a:t>Gaming Community</a:t>
          </a:r>
          <a:endParaRPr lang="en-US"/>
        </a:p>
      </dgm:t>
    </dgm:pt>
    <dgm:pt modelId="{DF560095-FDCE-4685-8286-46C151AB8685}" type="parTrans" cxnId="{FC734EB7-14DB-411E-8122-81AC99E07265}">
      <dgm:prSet/>
      <dgm:spPr/>
      <dgm:t>
        <a:bodyPr/>
        <a:lstStyle/>
        <a:p>
          <a:endParaRPr lang="en-US"/>
        </a:p>
      </dgm:t>
    </dgm:pt>
    <dgm:pt modelId="{B08A96AA-5A5C-4767-99CA-3CEDD9909063}" type="sibTrans" cxnId="{FC734EB7-14DB-411E-8122-81AC99E07265}">
      <dgm:prSet/>
      <dgm:spPr/>
      <dgm:t>
        <a:bodyPr/>
        <a:lstStyle/>
        <a:p>
          <a:endParaRPr lang="en-US"/>
        </a:p>
      </dgm:t>
    </dgm:pt>
    <dgm:pt modelId="{5C3AD6FB-DB06-463F-A65A-84B0D7FC6DE7}">
      <dgm:prSet/>
      <dgm:spPr/>
      <dgm:t>
        <a:bodyPr/>
        <a:lstStyle/>
        <a:p>
          <a:r>
            <a:rPr lang="en-US" baseline="0"/>
            <a:t>2. Wireframe for Hindi Language Learning Community.</a:t>
          </a:r>
          <a:endParaRPr lang="en-US"/>
        </a:p>
      </dgm:t>
    </dgm:pt>
    <dgm:pt modelId="{99656E03-8065-407A-9688-584E4DEAAD06}" type="parTrans" cxnId="{98E602A9-A0A9-41E5-9D1C-9209BCB1DE34}">
      <dgm:prSet/>
      <dgm:spPr/>
      <dgm:t>
        <a:bodyPr/>
        <a:lstStyle/>
        <a:p>
          <a:endParaRPr lang="en-US"/>
        </a:p>
      </dgm:t>
    </dgm:pt>
    <dgm:pt modelId="{79A15AD7-25BE-4960-837F-681C15AABC7B}" type="sibTrans" cxnId="{98E602A9-A0A9-41E5-9D1C-9209BCB1DE34}">
      <dgm:prSet/>
      <dgm:spPr/>
      <dgm:t>
        <a:bodyPr/>
        <a:lstStyle/>
        <a:p>
          <a:endParaRPr lang="en-US"/>
        </a:p>
      </dgm:t>
    </dgm:pt>
    <dgm:pt modelId="{DAD0F134-F041-47B9-8245-70A828F4D476}" type="pres">
      <dgm:prSet presAssocID="{5552C661-97E9-4DAB-8967-E905FF4CD9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7E7B97-ECAB-4F4E-A9AC-F8FD28BDCC57}" type="pres">
      <dgm:prSet presAssocID="{DF41781C-73DF-4CFB-9934-4F26D40798C6}" presName="hierRoot1" presStyleCnt="0"/>
      <dgm:spPr/>
    </dgm:pt>
    <dgm:pt modelId="{72D541A7-0E11-4440-A5F8-CC0D69626BBF}" type="pres">
      <dgm:prSet presAssocID="{DF41781C-73DF-4CFB-9934-4F26D40798C6}" presName="composite" presStyleCnt="0"/>
      <dgm:spPr/>
    </dgm:pt>
    <dgm:pt modelId="{F475CA0D-F974-411C-9F08-9F06C4ADB7F3}" type="pres">
      <dgm:prSet presAssocID="{DF41781C-73DF-4CFB-9934-4F26D40798C6}" presName="background" presStyleLbl="node0" presStyleIdx="0" presStyleCnt="2"/>
      <dgm:spPr/>
    </dgm:pt>
    <dgm:pt modelId="{1F1C2E76-6562-4D84-97AC-3FCC401A9948}" type="pres">
      <dgm:prSet presAssocID="{DF41781C-73DF-4CFB-9934-4F26D40798C6}" presName="text" presStyleLbl="fgAcc0" presStyleIdx="0" presStyleCnt="2">
        <dgm:presLayoutVars>
          <dgm:chPref val="3"/>
        </dgm:presLayoutVars>
      </dgm:prSet>
      <dgm:spPr/>
    </dgm:pt>
    <dgm:pt modelId="{844FE113-0EF9-43AE-83B7-9EF8CCD07460}" type="pres">
      <dgm:prSet presAssocID="{DF41781C-73DF-4CFB-9934-4F26D40798C6}" presName="hierChild2" presStyleCnt="0"/>
      <dgm:spPr/>
    </dgm:pt>
    <dgm:pt modelId="{7E3BA502-E4F5-40AE-96B0-FDAE06CBA469}" type="pres">
      <dgm:prSet presAssocID="{5C3AD6FB-DB06-463F-A65A-84B0D7FC6DE7}" presName="hierRoot1" presStyleCnt="0"/>
      <dgm:spPr/>
    </dgm:pt>
    <dgm:pt modelId="{D569C068-3F9D-4C88-BEEF-587E30AC71AD}" type="pres">
      <dgm:prSet presAssocID="{5C3AD6FB-DB06-463F-A65A-84B0D7FC6DE7}" presName="composite" presStyleCnt="0"/>
      <dgm:spPr/>
    </dgm:pt>
    <dgm:pt modelId="{CF4CDE83-0CCF-43B6-A5F8-F09C869657A2}" type="pres">
      <dgm:prSet presAssocID="{5C3AD6FB-DB06-463F-A65A-84B0D7FC6DE7}" presName="background" presStyleLbl="node0" presStyleIdx="1" presStyleCnt="2"/>
      <dgm:spPr/>
    </dgm:pt>
    <dgm:pt modelId="{C2DC6A9E-EFC1-4331-B7EF-55E5A6EC1390}" type="pres">
      <dgm:prSet presAssocID="{5C3AD6FB-DB06-463F-A65A-84B0D7FC6DE7}" presName="text" presStyleLbl="fgAcc0" presStyleIdx="1" presStyleCnt="2">
        <dgm:presLayoutVars>
          <dgm:chPref val="3"/>
        </dgm:presLayoutVars>
      </dgm:prSet>
      <dgm:spPr/>
    </dgm:pt>
    <dgm:pt modelId="{DD253C7A-49CF-4C00-AB45-F34A13604404}" type="pres">
      <dgm:prSet presAssocID="{5C3AD6FB-DB06-463F-A65A-84B0D7FC6DE7}" presName="hierChild2" presStyleCnt="0"/>
      <dgm:spPr/>
    </dgm:pt>
  </dgm:ptLst>
  <dgm:cxnLst>
    <dgm:cxn modelId="{05D5F99A-F97F-4E90-9BE5-8456084A62FF}" type="presOf" srcId="{5552C661-97E9-4DAB-8967-E905FF4CD937}" destId="{DAD0F134-F041-47B9-8245-70A828F4D476}" srcOrd="0" destOrd="0" presId="urn:microsoft.com/office/officeart/2005/8/layout/hierarchy1"/>
    <dgm:cxn modelId="{98E602A9-A0A9-41E5-9D1C-9209BCB1DE34}" srcId="{5552C661-97E9-4DAB-8967-E905FF4CD937}" destId="{5C3AD6FB-DB06-463F-A65A-84B0D7FC6DE7}" srcOrd="1" destOrd="0" parTransId="{99656E03-8065-407A-9688-584E4DEAAD06}" sibTransId="{79A15AD7-25BE-4960-837F-681C15AABC7B}"/>
    <dgm:cxn modelId="{9A06F8B2-5C2B-405F-9DEB-DCD40C204673}" type="presOf" srcId="{5C3AD6FB-DB06-463F-A65A-84B0D7FC6DE7}" destId="{C2DC6A9E-EFC1-4331-B7EF-55E5A6EC1390}" srcOrd="0" destOrd="0" presId="urn:microsoft.com/office/officeart/2005/8/layout/hierarchy1"/>
    <dgm:cxn modelId="{FC734EB7-14DB-411E-8122-81AC99E07265}" srcId="{5552C661-97E9-4DAB-8967-E905FF4CD937}" destId="{DF41781C-73DF-4CFB-9934-4F26D40798C6}" srcOrd="0" destOrd="0" parTransId="{DF560095-FDCE-4685-8286-46C151AB8685}" sibTransId="{B08A96AA-5A5C-4767-99CA-3CEDD9909063}"/>
    <dgm:cxn modelId="{FEA97FF5-C129-4C3A-ADB8-DC595DED6FAB}" type="presOf" srcId="{DF41781C-73DF-4CFB-9934-4F26D40798C6}" destId="{1F1C2E76-6562-4D84-97AC-3FCC401A9948}" srcOrd="0" destOrd="0" presId="urn:microsoft.com/office/officeart/2005/8/layout/hierarchy1"/>
    <dgm:cxn modelId="{1313EC68-6A81-45B5-B7B4-2E637EEA6746}" type="presParOf" srcId="{DAD0F134-F041-47B9-8245-70A828F4D476}" destId="{217E7B97-ECAB-4F4E-A9AC-F8FD28BDCC57}" srcOrd="0" destOrd="0" presId="urn:microsoft.com/office/officeart/2005/8/layout/hierarchy1"/>
    <dgm:cxn modelId="{2BDD9265-B71B-4A4D-84B2-B3BB02FEA80C}" type="presParOf" srcId="{217E7B97-ECAB-4F4E-A9AC-F8FD28BDCC57}" destId="{72D541A7-0E11-4440-A5F8-CC0D69626BBF}" srcOrd="0" destOrd="0" presId="urn:microsoft.com/office/officeart/2005/8/layout/hierarchy1"/>
    <dgm:cxn modelId="{28438B46-7829-4E74-A8FF-32D98518BDC7}" type="presParOf" srcId="{72D541A7-0E11-4440-A5F8-CC0D69626BBF}" destId="{F475CA0D-F974-411C-9F08-9F06C4ADB7F3}" srcOrd="0" destOrd="0" presId="urn:microsoft.com/office/officeart/2005/8/layout/hierarchy1"/>
    <dgm:cxn modelId="{0DF74F9B-797C-418F-A299-A7BA42DBB2AE}" type="presParOf" srcId="{72D541A7-0E11-4440-A5F8-CC0D69626BBF}" destId="{1F1C2E76-6562-4D84-97AC-3FCC401A9948}" srcOrd="1" destOrd="0" presId="urn:microsoft.com/office/officeart/2005/8/layout/hierarchy1"/>
    <dgm:cxn modelId="{C0AA5168-8611-4FFF-8E7E-BA8F545C0420}" type="presParOf" srcId="{217E7B97-ECAB-4F4E-A9AC-F8FD28BDCC57}" destId="{844FE113-0EF9-43AE-83B7-9EF8CCD07460}" srcOrd="1" destOrd="0" presId="urn:microsoft.com/office/officeart/2005/8/layout/hierarchy1"/>
    <dgm:cxn modelId="{C3478862-239A-4458-848C-79B2966256D8}" type="presParOf" srcId="{DAD0F134-F041-47B9-8245-70A828F4D476}" destId="{7E3BA502-E4F5-40AE-96B0-FDAE06CBA469}" srcOrd="1" destOrd="0" presId="urn:microsoft.com/office/officeart/2005/8/layout/hierarchy1"/>
    <dgm:cxn modelId="{0029AAFA-A8E6-4031-B835-5B9DFA4675AD}" type="presParOf" srcId="{7E3BA502-E4F5-40AE-96B0-FDAE06CBA469}" destId="{D569C068-3F9D-4C88-BEEF-587E30AC71AD}" srcOrd="0" destOrd="0" presId="urn:microsoft.com/office/officeart/2005/8/layout/hierarchy1"/>
    <dgm:cxn modelId="{E0977125-FF1E-441A-9CAC-29393E9EC89C}" type="presParOf" srcId="{D569C068-3F9D-4C88-BEEF-587E30AC71AD}" destId="{CF4CDE83-0CCF-43B6-A5F8-F09C869657A2}" srcOrd="0" destOrd="0" presId="urn:microsoft.com/office/officeart/2005/8/layout/hierarchy1"/>
    <dgm:cxn modelId="{C418DC95-962E-4C4A-8EAF-A17E6C1FA56E}" type="presParOf" srcId="{D569C068-3F9D-4C88-BEEF-587E30AC71AD}" destId="{C2DC6A9E-EFC1-4331-B7EF-55E5A6EC1390}" srcOrd="1" destOrd="0" presId="urn:microsoft.com/office/officeart/2005/8/layout/hierarchy1"/>
    <dgm:cxn modelId="{831DD463-6D4F-4A6A-861E-5DCF35842AE0}" type="presParOf" srcId="{7E3BA502-E4F5-40AE-96B0-FDAE06CBA469}" destId="{DD253C7A-49CF-4C00-AB45-F34A136044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5CA0D-F974-411C-9F08-9F06C4ADB7F3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C2E76-6562-4D84-97AC-3FCC401A9948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1. Wireframe for </a:t>
          </a:r>
          <a:r>
            <a:rPr lang="en-NZ" sz="4000" kern="1200" baseline="0"/>
            <a:t>SOKOBUN </a:t>
          </a:r>
          <a:r>
            <a:rPr lang="en-US" sz="4000" kern="1200" baseline="0"/>
            <a:t>Gaming Community</a:t>
          </a:r>
          <a:endParaRPr lang="en-US" sz="4000" kern="1200"/>
        </a:p>
      </dsp:txBody>
      <dsp:txXfrm>
        <a:off x="696297" y="538547"/>
        <a:ext cx="4171627" cy="2590157"/>
      </dsp:txXfrm>
    </dsp:sp>
    <dsp:sp modelId="{CF4CDE83-0CCF-43B6-A5F8-F09C869657A2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C6A9E-EFC1-4331-B7EF-55E5A6EC1390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2. Wireframe for Hindi Language Learning Community.</a:t>
          </a:r>
          <a:endParaRPr lang="en-US" sz="40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FCFC-EA57-4FD6-9F4C-767EDF80D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9F54F-287F-4ABB-B580-3FC4CAF46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4C5E-3B5F-4B85-BE5E-650CF60A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4598-FBC5-4351-84B5-D104AE4E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D0C2-3CB8-4606-AEAB-CA8F8724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8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A08D-DEE9-42ED-9CAC-91EE612A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E5BD7-7D37-45F4-875C-DEAABD22A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2934-4A83-4E93-86FB-411CC2FD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FA323-6C2F-4D3B-B1A6-1A3197C7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81D51-8EAB-43F0-87B1-50425A3E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1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53505-4F9B-47B7-B019-EB1EB006B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B967C-A321-42BF-8EE2-E0336A248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87A9F-20E2-4B39-9780-B707CBA2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0B1F2-9FAE-4E1F-8B1E-4A60BDF7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7C2B-1B31-492B-8F9B-B4E7722B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9766-AFC9-4BEE-9A77-4DD3FEF9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C37F3-2A58-4466-8498-35E9CFA5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898A0-E579-47AD-A6AE-F4DF1C83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73C16-8BAA-4DF2-9121-7FD175D9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788A-BB67-49DA-A8FF-B63B2802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9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6DFD-5415-423C-88CB-0FE06834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9CB8F-3EA4-49B0-BD73-AD94B74C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A6A3-AA2D-44F6-A957-ACDB0C65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98A-F7BE-4BBB-AA75-D66DAFC4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E904-D69E-4F81-981A-EE25CB5B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4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79F7-AE05-4F1B-9B69-C010FCBD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D4A-624C-4726-B2E1-11D3A8EC8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DE5B1-9A33-4D1D-B5A2-0C5F71A0D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8046D-01EB-4A3E-A839-021E3440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45685-429A-4FAE-81B4-4F646183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95458-E983-44D5-8F73-BA65371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65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AEE7-B7B8-420A-9890-040DBECB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019A3-7968-4E6D-B98C-B2358A40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F3C9D-5BB4-4D46-BBCD-F1D49B78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07187-393E-4CDE-9103-374CBE483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A8C23-8943-4A99-A316-6F75D258F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3FC56-554A-4D75-8AC6-406D6F3B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06BB4-4A67-4E10-B507-73976D15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C5ED2-1BB3-4DA2-8AEE-727CAF73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8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D935-B117-4485-B467-F30F3FBB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3A6F6-FA6F-42D8-8438-127CB3E0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9BEA7-1AF8-4B6E-B662-B1995257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B715D-E6FC-45FE-88F3-FB163609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1AF49-57C5-4837-ABCB-CE647D0F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C4152-B129-42E2-BE28-CCDA5928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1797-56F7-454B-AAAF-4C1B4B00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FA81-41FE-431B-AA6E-DB0EB021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09520-6046-4600-91DD-773F7148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4DBF8-E8F3-499A-BE1F-A2E27732B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58B79-8275-4178-A022-2FCAD9A8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9AE4E-4145-47EE-8259-D1BD35F1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58EEA-A95D-4049-B9D3-DACFCBBA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04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7340-D0C3-47C2-9D84-1B9D449B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FE313-3BA7-4CE6-9582-0243CB8FF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349C-A5AA-4632-B911-2B68612CB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C856-6AE1-419C-8B1E-961E7564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AAE5-90AB-4EE3-A2A8-AA309943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7032-B5B1-417B-9FB3-34E82497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E0D4-20CA-4C3D-9B8F-CEBD69FE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3549C-6274-4D46-83AA-A36B3CAF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C4CFD-60BB-486E-9DA7-9F10CFA20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AEEF-77EC-430A-9D79-C468EC677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6C190-890B-4017-A732-842C017A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chumanist.ca/secular_home_and_online_school_options_for_bc_parents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3500" b="1" dirty="0"/>
              <a:t>Social Network Community</a:t>
            </a:r>
            <a:br>
              <a:rPr lang="en-US" sz="3000" b="1" dirty="0"/>
            </a:br>
            <a:r>
              <a:rPr lang="en-US" sz="3000" b="1" dirty="0"/>
              <a:t>BCDE224 Assessment 2</a:t>
            </a:r>
            <a:br>
              <a:rPr lang="en-US" sz="3000" dirty="0"/>
            </a:br>
            <a:r>
              <a:rPr lang="en-US" sz="3000" dirty="0"/>
              <a:t>Plan, design, test, code for the first iteration of a solution (a proof of concept).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</a:rPr>
              <a:t>By Gazelle Lowcay</a:t>
            </a:r>
          </a:p>
          <a:p>
            <a:pPr algn="l"/>
            <a:r>
              <a:rPr lang="en-US" b="1">
                <a:solidFill>
                  <a:srgbClr val="FFFFFF"/>
                </a:solidFill>
              </a:rPr>
              <a:t>Semester2, 2021</a:t>
            </a:r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6" r="12714" b="-1"/>
          <a:stretch/>
        </p:blipFill>
        <p:spPr>
          <a:xfrm>
            <a:off x="6573907" y="721105"/>
            <a:ext cx="5163022" cy="5037790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DA593-3D7B-4664-AB18-4A620CAD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Sept. 27, 2021</a:t>
            </a:r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2962-1876-4A18-8E82-13A3136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Add New Post Wireframe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E11FF9-6CED-4864-BFAB-D98981B54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846" y="1530627"/>
            <a:ext cx="5835700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6DAD-8989-4A5A-BF63-EB39BFBF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B4AEC-1D4D-40E8-A7D0-C6A69D86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2962-1876-4A18-8E82-13A3136E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4744645" cy="1397124"/>
          </a:xfrm>
        </p:spPr>
        <p:txBody>
          <a:bodyPr>
            <a:normAutofit/>
          </a:bodyPr>
          <a:lstStyle/>
          <a:p>
            <a:r>
              <a:rPr lang="en-NZ" sz="2800" dirty="0"/>
              <a:t>Sign-up Form Wireframe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B7150-2BA8-4A85-B919-A094D5C49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5" t="1599" r="-1"/>
          <a:stretch/>
        </p:blipFill>
        <p:spPr>
          <a:xfrm>
            <a:off x="1386829" y="1928191"/>
            <a:ext cx="4473946" cy="327298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E242C-67AB-4D82-B106-D9EEFAB7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29703-68FE-42E3-AF59-BA605D70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7C4F66-CA8F-4E01-914D-5D844556B399}"/>
              </a:ext>
            </a:extLst>
          </p:cNvPr>
          <p:cNvSpPr txBox="1">
            <a:spLocks/>
          </p:cNvSpPr>
          <p:nvPr/>
        </p:nvSpPr>
        <p:spPr>
          <a:xfrm>
            <a:off x="6622437" y="626504"/>
            <a:ext cx="4559361" cy="538878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b="0" dirty="0">
                <a:solidFill>
                  <a:schemeClr val="tx1"/>
                </a:solidFill>
              </a:rPr>
              <a:t>Login Form 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C8453F-1A45-4CB7-9A3E-1168128F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92" y="2236307"/>
            <a:ext cx="4184650" cy="30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1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3A33-123D-496B-A7C3-DB0690EC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 dirty="0">
                <a:solidFill>
                  <a:schemeClr val="tx1"/>
                </a:solidFill>
              </a:rPr>
              <a:t>Task: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 err="1">
                <a:solidFill>
                  <a:schemeClr val="tx1"/>
                </a:solidFill>
              </a:rPr>
              <a:t>Behat</a:t>
            </a:r>
            <a:r>
              <a:rPr lang="en-US" sz="5000" dirty="0">
                <a:solidFill>
                  <a:schemeClr val="tx1"/>
                </a:solidFill>
              </a:rPr>
              <a:t> FEATURE Requirements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9350A-0D15-4D54-8CE4-C223585D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58238-33D7-473D-84D5-4C7957CC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 descr="White stones balanced in a stack">
            <a:extLst>
              <a:ext uri="{FF2B5EF4-FFF2-40B4-BE49-F238E27FC236}">
                <a16:creationId xmlns:a16="http://schemas.microsoft.com/office/drawing/2014/main" id="{2CC52108-C83F-479B-B4CA-D3092693D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1" r="321" b="-1"/>
          <a:stretch/>
        </p:blipFill>
        <p:spPr>
          <a:xfrm>
            <a:off x="452283" y="10"/>
            <a:ext cx="461996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EB14-FA95-45FF-889B-9A20E439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28591"/>
          </a:xfrm>
        </p:spPr>
        <p:txBody>
          <a:bodyPr>
            <a:normAutofit fontScale="90000"/>
          </a:bodyPr>
          <a:lstStyle/>
          <a:p>
            <a:r>
              <a:rPr lang="en-NZ" dirty="0"/>
              <a:t>1. </a:t>
            </a:r>
            <a:r>
              <a:rPr lang="en-NZ" dirty="0" err="1"/>
              <a:t>Behat</a:t>
            </a:r>
            <a:r>
              <a:rPr lang="en-NZ" dirty="0"/>
              <a:t> Feature Requirements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16FC70-8656-4D93-9932-66EF99E4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753CFE-5FFF-4FC8-86AD-FB5DB048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71CAD-6666-499F-8459-23ED4D5D7205}"/>
              </a:ext>
            </a:extLst>
          </p:cNvPr>
          <p:cNvSpPr txBox="1"/>
          <p:nvPr/>
        </p:nvSpPr>
        <p:spPr>
          <a:xfrm>
            <a:off x="1261872" y="1157681"/>
            <a:ext cx="830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Feature: </a:t>
            </a:r>
            <a:r>
              <a:rPr lang="en-US" dirty="0"/>
              <a:t>Add a new post in the forum </a:t>
            </a:r>
          </a:p>
          <a:p>
            <a:r>
              <a:rPr lang="en-US" dirty="0"/>
              <a:t>	To add new posts </a:t>
            </a:r>
          </a:p>
          <a:p>
            <a:r>
              <a:rPr lang="en-US" dirty="0"/>
              <a:t>	As a non-member </a:t>
            </a:r>
            <a:r>
              <a:rPr lang="en-US" b="1" dirty="0"/>
              <a:t>visitor</a:t>
            </a:r>
            <a:r>
              <a:rPr lang="en-US" dirty="0"/>
              <a:t> of the webpage, I need to sign-up for the social 	network membership.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EC248-6F90-481E-B714-FDBAD53FCEFC}"/>
              </a:ext>
            </a:extLst>
          </p:cNvPr>
          <p:cNvSpPr txBox="1"/>
          <p:nvPr/>
        </p:nvSpPr>
        <p:spPr>
          <a:xfrm>
            <a:off x="1261872" y="3556229"/>
            <a:ext cx="4560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Scenario1: </a:t>
            </a:r>
            <a:r>
              <a:rPr lang="en-US" dirty="0"/>
              <a:t>As a non-member of the community, when I visit the webpage, I must be able to view the posts that other members have posted in the forum. I can also see the date it was posted and the username of the member who posted it.</a:t>
            </a:r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F6C6-8D7B-4E08-BA6B-FA49688F2C4D}"/>
              </a:ext>
            </a:extLst>
          </p:cNvPr>
          <p:cNvSpPr txBox="1"/>
          <p:nvPr/>
        </p:nvSpPr>
        <p:spPr>
          <a:xfrm>
            <a:off x="6288276" y="3556228"/>
            <a:ext cx="456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Scenario2: </a:t>
            </a:r>
            <a:r>
              <a:rPr lang="en-NZ" dirty="0"/>
              <a:t>As a non-member of the community, I must be able to filter all the posts based on the date that they were posted. I can also view all the comments under the posts. </a:t>
            </a:r>
          </a:p>
        </p:txBody>
      </p:sp>
    </p:spTree>
    <p:extLst>
      <p:ext uri="{BB962C8B-B14F-4D97-AF65-F5344CB8AC3E}">
        <p14:creationId xmlns:p14="http://schemas.microsoft.com/office/powerpoint/2010/main" val="301633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EB14-FA95-45FF-889B-9A20E439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28591"/>
          </a:xfrm>
        </p:spPr>
        <p:txBody>
          <a:bodyPr>
            <a:normAutofit fontScale="90000"/>
          </a:bodyPr>
          <a:lstStyle/>
          <a:p>
            <a:r>
              <a:rPr lang="en-NZ" dirty="0"/>
              <a:t>2. </a:t>
            </a:r>
            <a:r>
              <a:rPr lang="en-NZ" dirty="0" err="1"/>
              <a:t>Behat</a:t>
            </a:r>
            <a:r>
              <a:rPr lang="en-NZ" dirty="0"/>
              <a:t> Feature Requirements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A91138-088F-4568-8CDE-EA2B9E44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59D385-FAFC-4506-9303-0ED329EE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71CAD-6666-499F-8459-23ED4D5D7205}"/>
              </a:ext>
            </a:extLst>
          </p:cNvPr>
          <p:cNvSpPr txBox="1"/>
          <p:nvPr/>
        </p:nvSpPr>
        <p:spPr>
          <a:xfrm>
            <a:off x="1261872" y="1166070"/>
            <a:ext cx="830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Feature: </a:t>
            </a:r>
            <a:r>
              <a:rPr lang="en-NZ" dirty="0"/>
              <a:t>Add new post in the forum</a:t>
            </a:r>
          </a:p>
          <a:p>
            <a:pPr marL="806450"/>
            <a:r>
              <a:rPr lang="en-NZ" dirty="0"/>
              <a:t>To add new posts</a:t>
            </a:r>
          </a:p>
          <a:p>
            <a:pPr marL="806450"/>
            <a:r>
              <a:rPr lang="en-NZ" dirty="0"/>
              <a:t>As a logged-in </a:t>
            </a:r>
            <a:r>
              <a:rPr lang="en-NZ" b="1" dirty="0"/>
              <a:t>member</a:t>
            </a:r>
            <a:r>
              <a:rPr lang="en-NZ" dirty="0"/>
              <a:t>,</a:t>
            </a:r>
          </a:p>
          <a:p>
            <a:pPr marL="806450"/>
            <a:r>
              <a:rPr lang="en-NZ" dirty="0"/>
              <a:t>I need to go to the forum section and click the button, “Add New Post”.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EC248-6F90-481E-B714-FDBAD53FCEFC}"/>
              </a:ext>
            </a:extLst>
          </p:cNvPr>
          <p:cNvSpPr txBox="1"/>
          <p:nvPr/>
        </p:nvSpPr>
        <p:spPr>
          <a:xfrm>
            <a:off x="1261872" y="3556229"/>
            <a:ext cx="456008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b="1" dirty="0"/>
              <a:t>Scenario1: </a:t>
            </a:r>
            <a:r>
              <a:rPr lang="en-NZ" dirty="0"/>
              <a:t>As a logged-in member, I should be able to view posts that other members have posted in the forum. I can also add comments in their posts and join the forum discussion.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F6C6-8D7B-4E08-BA6B-FA49688F2C4D}"/>
              </a:ext>
            </a:extLst>
          </p:cNvPr>
          <p:cNvSpPr txBox="1"/>
          <p:nvPr/>
        </p:nvSpPr>
        <p:spPr>
          <a:xfrm>
            <a:off x="6288276" y="3556228"/>
            <a:ext cx="4560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Scenario2: </a:t>
            </a:r>
            <a:r>
              <a:rPr lang="en-NZ" dirty="0"/>
              <a:t>As a logged-in member, I can add new posts in the forum section. I can also view all my previous posts and edit or delete them. I can also comment or reply to comments on my own post.</a:t>
            </a:r>
          </a:p>
        </p:txBody>
      </p:sp>
    </p:spTree>
    <p:extLst>
      <p:ext uri="{BB962C8B-B14F-4D97-AF65-F5344CB8AC3E}">
        <p14:creationId xmlns:p14="http://schemas.microsoft.com/office/powerpoint/2010/main" val="304035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EB14-FA95-45FF-889B-9A20E439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28591"/>
          </a:xfrm>
        </p:spPr>
        <p:txBody>
          <a:bodyPr>
            <a:normAutofit fontScale="90000"/>
          </a:bodyPr>
          <a:lstStyle/>
          <a:p>
            <a:r>
              <a:rPr lang="en-NZ" dirty="0"/>
              <a:t>3. </a:t>
            </a:r>
            <a:r>
              <a:rPr lang="en-NZ" dirty="0" err="1"/>
              <a:t>Behat</a:t>
            </a:r>
            <a:r>
              <a:rPr lang="en-NZ" dirty="0"/>
              <a:t> Feature Requirements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F9CE65-8738-4046-B05F-F6F884BE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6ADA94-9565-4B74-B5C6-23862BAF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71CAD-6666-499F-8459-23ED4D5D7205}"/>
              </a:ext>
            </a:extLst>
          </p:cNvPr>
          <p:cNvSpPr txBox="1"/>
          <p:nvPr/>
        </p:nvSpPr>
        <p:spPr>
          <a:xfrm>
            <a:off x="720697" y="1232837"/>
            <a:ext cx="830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Feature: </a:t>
            </a:r>
            <a:r>
              <a:rPr lang="en-NZ" dirty="0"/>
              <a:t>Add new post in the forum</a:t>
            </a:r>
          </a:p>
          <a:p>
            <a:r>
              <a:rPr lang="en-NZ" dirty="0"/>
              <a:t>	To add new post</a:t>
            </a:r>
          </a:p>
          <a:p>
            <a:r>
              <a:rPr lang="en-NZ" dirty="0"/>
              <a:t>	As a logged-in </a:t>
            </a:r>
            <a:r>
              <a:rPr lang="en-NZ" b="1" dirty="0"/>
              <a:t>admin</a:t>
            </a:r>
            <a:r>
              <a:rPr lang="en-NZ" dirty="0"/>
              <a:t> of the social network,</a:t>
            </a:r>
          </a:p>
          <a:p>
            <a:r>
              <a:rPr lang="en-NZ" dirty="0"/>
              <a:t>	I need to go to the forum section and click the button “Add New Post”.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EC248-6F90-481E-B714-FDBAD53FCEFC}"/>
              </a:ext>
            </a:extLst>
          </p:cNvPr>
          <p:cNvSpPr txBox="1"/>
          <p:nvPr/>
        </p:nvSpPr>
        <p:spPr>
          <a:xfrm>
            <a:off x="1261872" y="3556229"/>
            <a:ext cx="4560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Scenario1: </a:t>
            </a:r>
            <a:r>
              <a:rPr lang="en-NZ" dirty="0"/>
              <a:t>As a logged-in admin, I must be able to view all the posts and comments that other members have posted in the forum. I can also add posts and comments in the forum section. I can also delete posts that do not conform with the social network policy.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F6C6-8D7B-4E08-BA6B-FA49688F2C4D}"/>
              </a:ext>
            </a:extLst>
          </p:cNvPr>
          <p:cNvSpPr txBox="1"/>
          <p:nvPr/>
        </p:nvSpPr>
        <p:spPr>
          <a:xfrm>
            <a:off x="6288276" y="3556228"/>
            <a:ext cx="45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Scenario2: </a:t>
            </a:r>
            <a:r>
              <a:rPr lang="en-NZ" dirty="0"/>
              <a:t>As a logged-in admin, I can delete, edit, update and add new content for the social network community. </a:t>
            </a:r>
          </a:p>
        </p:txBody>
      </p:sp>
    </p:spTree>
    <p:extLst>
      <p:ext uri="{BB962C8B-B14F-4D97-AF65-F5344CB8AC3E}">
        <p14:creationId xmlns:p14="http://schemas.microsoft.com/office/powerpoint/2010/main" val="342722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6611-B47F-4743-A5F7-AEA141ED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86" y="758952"/>
            <a:ext cx="6492695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 dirty="0">
                <a:solidFill>
                  <a:schemeClr val="tx1"/>
                </a:solidFill>
              </a:rPr>
              <a:t>Task: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Mock (Hard-coded HTML) Forms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928F9-8773-485B-9594-8B366B7A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EF74A-F3B6-4304-BF9A-5BC60611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72CCED01-9B23-402D-A520-DD074B481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8" r="52520" b="-1"/>
          <a:stretch/>
        </p:blipFill>
        <p:spPr>
          <a:xfrm>
            <a:off x="7729118" y="10"/>
            <a:ext cx="35683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20" y="838466"/>
            <a:ext cx="3330572" cy="1218935"/>
          </a:xfrm>
        </p:spPr>
        <p:txBody>
          <a:bodyPr vert="horz" lIns="91440" tIns="27432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>
                <a:solidFill>
                  <a:schemeClr val="tx1"/>
                </a:solidFill>
              </a:rPr>
              <a:t>Game Community Home Page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924BE-0ECC-4295-80BB-7D8FC10B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826E-329D-46BB-B176-0512F5E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6DF-4226-4ED8-82F7-5112166A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0" y="526774"/>
            <a:ext cx="7502229" cy="56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20" y="838466"/>
            <a:ext cx="3330572" cy="1218935"/>
          </a:xfrm>
        </p:spPr>
        <p:txBody>
          <a:bodyPr vert="horz" lIns="91440" tIns="27432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Game Community Forum Page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924BE-0ECC-4295-80BB-7D8FC10B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826E-329D-46BB-B176-0512F5E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6DF-4226-4ED8-82F7-5112166A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567" y="224075"/>
            <a:ext cx="7511401" cy="60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2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20" y="838466"/>
            <a:ext cx="3330572" cy="1218935"/>
          </a:xfrm>
        </p:spPr>
        <p:txBody>
          <a:bodyPr vert="horz" lIns="91440" tIns="27432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>
                <a:solidFill>
                  <a:schemeClr val="tx1"/>
                </a:solidFill>
              </a:rPr>
              <a:t>Game Community Home Page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924BE-0ECC-4295-80BB-7D8FC10B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826E-329D-46BB-B176-0512F5E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6DF-4226-4ED8-82F7-5112166A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4" y="136525"/>
            <a:ext cx="7248608" cy="61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Chosen Feature: </a:t>
            </a:r>
            <a:br>
              <a:rPr lang="en-US"/>
            </a:br>
            <a:r>
              <a:rPr lang="en-US"/>
              <a:t>Adding new Post.</a:t>
            </a:r>
          </a:p>
        </p:txBody>
      </p:sp>
      <p:pic>
        <p:nvPicPr>
          <p:cNvPr id="12" name="Content Placeholder 11" descr="Comment Add outline">
            <a:extLst>
              <a:ext uri="{FF2B5EF4-FFF2-40B4-BE49-F238E27FC236}">
                <a16:creationId xmlns:a16="http://schemas.microsoft.com/office/drawing/2014/main" id="{DEC61BB0-6590-4082-AA6B-E683C711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21" y="1899864"/>
            <a:ext cx="3304622" cy="330462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A1E20-3764-42F4-821D-452D4858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5991F-2C49-408E-844F-5DA3B319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904064" cy="365125"/>
          </a:xfrm>
        </p:spPr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6A1-8FDF-49CF-8FE5-46D39E45C607}"/>
              </a:ext>
            </a:extLst>
          </p:cNvPr>
          <p:cNvSpPr/>
          <p:nvPr/>
        </p:nvSpPr>
        <p:spPr>
          <a:xfrm>
            <a:off x="1384184" y="4926467"/>
            <a:ext cx="2365696" cy="486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bg1"/>
                </a:solidFill>
              </a:rPr>
              <a:t>Add New Post</a:t>
            </a:r>
          </a:p>
        </p:txBody>
      </p:sp>
      <p:pic>
        <p:nvPicPr>
          <p:cNvPr id="15" name="Picture 14" descr="A person working on the computer&#10;&#10;Description automatically generated with low confidence">
            <a:extLst>
              <a:ext uri="{FF2B5EF4-FFF2-40B4-BE49-F238E27FC236}">
                <a16:creationId xmlns:a16="http://schemas.microsoft.com/office/drawing/2014/main" id="{318529BC-2988-4F5F-9A83-18A9D8CF9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21896" y="2411411"/>
            <a:ext cx="4501525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78" y="198782"/>
            <a:ext cx="3358401" cy="164631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Learn Hindi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Community Home Page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AABD31-351B-4359-BC92-1A130D0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578A18-5AE5-437D-B13B-7CC83EF4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463A-4CFE-4C09-B512-1232221E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73754" cy="64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3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78" y="198782"/>
            <a:ext cx="3358401" cy="164631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Learn Hindi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Community Home Page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AABD31-351B-4359-BC92-1A130D0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578A18-5AE5-437D-B13B-7CC83EF4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463A-4CFE-4C09-B512-1232221E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655" y="0"/>
            <a:ext cx="7157545" cy="6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9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E2DB-F4B3-4492-9A5A-EC5EA63F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78" y="198782"/>
            <a:ext cx="3358401" cy="164631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Learn Hindi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Community Home Page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AABD31-351B-4359-BC92-1A130D0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578A18-5AE5-437D-B13B-7CC83EF4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463A-4CFE-4C09-B512-1232221E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475" y="0"/>
            <a:ext cx="7137051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7610-E4A9-45BB-AEA9-EA64B3F0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188"/>
            <a:ext cx="9692640" cy="859486"/>
          </a:xfrm>
        </p:spPr>
        <p:txBody>
          <a:bodyPr>
            <a:normAutofit fontScale="90000"/>
          </a:bodyPr>
          <a:lstStyle/>
          <a:p>
            <a:r>
              <a:rPr lang="en-NZ" dirty="0"/>
              <a:t>Sing Up Form                 Source Code</a:t>
            </a:r>
            <a:br>
              <a:rPr lang="en-NZ" dirty="0"/>
            </a:br>
            <a:r>
              <a:rPr lang="en-NZ" sz="2200" dirty="0"/>
              <a:t>(When sign up button is Click)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E0972-9F97-44FC-A472-99AE24DB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DAEC-ADF1-4C3E-977A-1F09DC9F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E8A0B-BD55-45F6-8F84-8239C18B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3" y="1494647"/>
            <a:ext cx="3197716" cy="3102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44EB3-DD6F-4F85-B520-12855A97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71" y="1494647"/>
            <a:ext cx="6747710" cy="46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12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7610-E4A9-45BB-AEA9-EA64B3F0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188"/>
            <a:ext cx="9692640" cy="859486"/>
          </a:xfrm>
        </p:spPr>
        <p:txBody>
          <a:bodyPr>
            <a:normAutofit fontScale="90000"/>
          </a:bodyPr>
          <a:lstStyle/>
          <a:p>
            <a:r>
              <a:rPr lang="en-NZ" dirty="0"/>
              <a:t>Login Form                 Source Code</a:t>
            </a:r>
            <a:br>
              <a:rPr lang="en-NZ" dirty="0"/>
            </a:br>
            <a:r>
              <a:rPr lang="en-NZ" sz="2200" dirty="0"/>
              <a:t>(When Log-in button is Click)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E3402-EA1A-49D9-B3EC-6548CFA8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A56AD-D9C7-45E7-A45F-6944DE18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E8A0B-BD55-45F6-8F84-8239C18B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697" y="1494647"/>
            <a:ext cx="3309154" cy="202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44EB3-DD6F-4F85-B520-12855A97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57260" y="1494647"/>
            <a:ext cx="6747710" cy="366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78E0A-D347-4B5A-B877-8579FF4A0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318" b="1542"/>
          <a:stretch/>
        </p:blipFill>
        <p:spPr>
          <a:xfrm>
            <a:off x="481697" y="3660589"/>
            <a:ext cx="3464434" cy="25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7610-E4A9-45BB-AEA9-EA64B3F0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188"/>
            <a:ext cx="9692640" cy="859486"/>
          </a:xfrm>
        </p:spPr>
        <p:txBody>
          <a:bodyPr>
            <a:normAutofit fontScale="90000"/>
          </a:bodyPr>
          <a:lstStyle/>
          <a:p>
            <a:r>
              <a:rPr lang="en-NZ" dirty="0"/>
              <a:t>Add New Post      Source Code</a:t>
            </a:r>
            <a:br>
              <a:rPr lang="en-NZ" dirty="0"/>
            </a:br>
            <a:r>
              <a:rPr lang="en-NZ" sz="2200" dirty="0"/>
              <a:t>(When Log-in button is Click)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44454-393E-4E6A-A7AF-D41AE212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19AB8-5043-4D4D-ADE1-36B9EB3B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E8A0B-BD55-45F6-8F84-8239C18B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872" y="1295035"/>
            <a:ext cx="3632835" cy="2265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06BC4-E0A4-40E6-A0FE-1D70995C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601" y="3622227"/>
            <a:ext cx="8067830" cy="27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34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6E7D-61DE-43E0-A660-6A175DC1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865" y="1565169"/>
            <a:ext cx="6464344" cy="2580596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</a:rPr>
              <a:t>Task: </a:t>
            </a:r>
            <a:br>
              <a:rPr lang="en-US" sz="5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000" dirty="0">
                <a:solidFill>
                  <a:schemeClr val="tx2">
                    <a:lumMod val="75000"/>
                  </a:schemeClr>
                </a:solidFill>
              </a:rPr>
              <a:t>ERD and Database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149FD-0048-42C0-8AED-686D1D26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8B50-98BC-424A-9852-2AB54528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219CF64-8BD0-4C5D-85C6-33424B5D5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51" y="1565169"/>
            <a:ext cx="3718563" cy="37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3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2" y="493778"/>
            <a:ext cx="10156435" cy="11525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Social Network ERD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(For Post Feature)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FBB01-B725-4114-9C46-645595C5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6D143-A6A4-433D-8E37-AE1C0435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CC4EC-185C-4DA7-AF23-0C4B7F0D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661" y="2046176"/>
            <a:ext cx="8412452" cy="34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76" y="324999"/>
            <a:ext cx="9313589" cy="775380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Create Database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504DA-5D47-4392-8B55-0DBE4DEE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9F68A-F3E7-4FFA-B1E0-2C1B1AF3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DF7B15-8025-4706-87C8-BC64E0AA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3611" y="1319040"/>
            <a:ext cx="3183802" cy="4019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064411-CD0D-4A8B-AC48-EBB41203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67" y="1319040"/>
            <a:ext cx="3533775" cy="461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6A173-F246-408B-9B5B-E2408E27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3988" y="1319039"/>
            <a:ext cx="2629176" cy="17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0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76" y="324999"/>
            <a:ext cx="9313589" cy="775380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Reverse Engineer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7625-7C11-42F8-86BD-B6A42B33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D6F97-DA21-44EE-A117-E5250187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E50330B-C92D-44ED-BFD1-F43A0324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256726"/>
            <a:ext cx="10397890" cy="38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4324-6738-48C6-B733-0C97ED15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NZ" sz="4800"/>
              <a:t>Task: Idea generation Phase</a:t>
            </a:r>
          </a:p>
        </p:txBody>
      </p:sp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0DE59-92A2-4A92-A6A1-90BFE880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Sept. 27,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DEC40-131B-4EA2-ABC3-FF8121BB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Gazelle Lowcay, BCDE224 Semester 2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B6301C0-ABFA-478E-AFB2-C1802F7AE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07807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147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22" y="-82987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>
                <a:solidFill>
                  <a:schemeClr val="tx1"/>
                </a:solidFill>
              </a:rPr>
              <a:t>Insert Data (User)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E9A8-39D2-48C7-AD7E-BA9EE61B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8545E-4A85-4FB8-A696-27658C3B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5783E-A8E8-4E0B-AB62-865D893B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0822" y="1051392"/>
            <a:ext cx="8899752" cy="51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2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22" y="-82987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Insert Data (Post)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83973-192B-40AE-9AA9-C357C581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021E1-7C01-4F43-A296-A696E821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31758-0F0F-48A2-A989-5B7FE24B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71563"/>
            <a:ext cx="10180353" cy="43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3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22" y="-82987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Insert Data (</a:t>
            </a:r>
            <a:r>
              <a:rPr lang="en-US" sz="4000" dirty="0" err="1">
                <a:solidFill>
                  <a:schemeClr val="tx1"/>
                </a:solidFill>
              </a:rPr>
              <a:t>PostChild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7B0B1-DCD9-4670-A67A-03A571E0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96704-4CBD-42FC-8516-F32B2E7F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A3B21-1296-4AA0-84DA-3F0D43A1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8" y="1314450"/>
            <a:ext cx="10428086" cy="28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40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337"/>
            <a:ext cx="4317100" cy="703631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Change Query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20A86-74ED-489A-9BAE-D9BF9DCD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B9F30-4386-40DB-9BEF-8C85B332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38450-AC56-47FB-8010-324F37906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62"/>
          <a:stretch/>
        </p:blipFill>
        <p:spPr>
          <a:xfrm>
            <a:off x="457200" y="1145758"/>
            <a:ext cx="5900558" cy="155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BF690-F577-4EE2-B431-98D210A9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1197"/>
            <a:ext cx="10495680" cy="3279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96ECBDE-8B79-4D6D-A604-9BEE8C0CF03F}"/>
              </a:ext>
            </a:extLst>
          </p:cNvPr>
          <p:cNvSpPr txBox="1">
            <a:spLocks/>
          </p:cNvSpPr>
          <p:nvPr/>
        </p:nvSpPr>
        <p:spPr>
          <a:xfrm>
            <a:off x="354653" y="2997512"/>
            <a:ext cx="7178805" cy="703631"/>
          </a:xfrm>
          <a:prstGeom prst="rect">
            <a:avLst/>
          </a:prstGeom>
        </p:spPr>
        <p:txBody>
          <a:bodyPr vert="horz" lIns="91440" tIns="27432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4000" b="0" dirty="0">
                <a:solidFill>
                  <a:schemeClr val="tx1"/>
                </a:solidFill>
              </a:rPr>
              <a:t>Simple Query 1-2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2EA22-AF2A-421A-8353-59B595D42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01144"/>
            <a:ext cx="7403284" cy="28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9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90" y="461394"/>
            <a:ext cx="10835640" cy="1222783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Complex Query #1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- </a:t>
            </a:r>
            <a:r>
              <a:rPr lang="en-US" sz="2400" b="1" i="1" dirty="0">
                <a:solidFill>
                  <a:schemeClr val="tx1"/>
                </a:solidFill>
              </a:rPr>
              <a:t>Query the top 10 latest posts in the forum for the last 7 days.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1703-4A5D-41C2-B9C9-78AAD407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CFE2-E99C-4753-AB24-5E1DF3D4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19819-9213-492F-842C-E96F210D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429" y="1762212"/>
            <a:ext cx="8715516" cy="45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82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90" y="461394"/>
            <a:ext cx="10835640" cy="1222783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Complex Query #2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- </a:t>
            </a:r>
            <a:r>
              <a:rPr lang="en-US" sz="2400" b="1" i="1" dirty="0">
                <a:solidFill>
                  <a:schemeClr val="tx1"/>
                </a:solidFill>
              </a:rPr>
              <a:t>Query to get the most commented posts by calculating the total number of comments for each posts.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B0733-1916-4225-9A3E-B71BBC5A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AFC34-37A5-4A0C-98D3-93A3E72C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19819-9213-492F-842C-E96F210D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3648" y="1753822"/>
            <a:ext cx="8290962" cy="46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90" y="461394"/>
            <a:ext cx="10835640" cy="1222783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Awesomely Complex Query #1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- </a:t>
            </a:r>
            <a:r>
              <a:rPr lang="en-US" sz="2400" b="1" i="1" dirty="0">
                <a:solidFill>
                  <a:schemeClr val="tx1"/>
                </a:solidFill>
              </a:rPr>
              <a:t>Stored procedure to calculate the total number of comments to the given post Id.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DE9F5-036E-4ECE-9068-79077CEA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21AC0-0521-4F2A-86F0-3BA8F90B1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85981-169F-43BC-B4BA-A65E7430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9828" y="1812506"/>
            <a:ext cx="7091442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1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DCB0-05A2-42E0-811B-7A74C2C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90" y="461394"/>
            <a:ext cx="10835640" cy="1222783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tx1"/>
                </a:solidFill>
              </a:rPr>
              <a:t>Awesomely Complex Query #2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- </a:t>
            </a:r>
            <a:r>
              <a:rPr lang="en-US" sz="2400" b="1" i="1" dirty="0">
                <a:solidFill>
                  <a:schemeClr val="tx1"/>
                </a:solidFill>
              </a:rPr>
              <a:t>Stored procedure that returns all the comments of the provided parent post Id.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9DB7A-10B0-48B7-8B45-63F8AB29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98568-DCD4-409F-AADF-62422401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85981-169F-43BC-B4BA-A65E74303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2"/>
          <a:stretch/>
        </p:blipFill>
        <p:spPr>
          <a:xfrm>
            <a:off x="676720" y="1684178"/>
            <a:ext cx="5069739" cy="44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56EC9-A0C2-43D5-A033-73108BBF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90030" y="40888"/>
            <a:ext cx="7794472" cy="6330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F3832-7864-4B91-BF34-2AD0CAE1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4700006"/>
            <a:ext cx="6292544" cy="1395883"/>
          </a:xfrm>
        </p:spPr>
        <p:txBody>
          <a:bodyPr>
            <a:normAutofit/>
          </a:bodyPr>
          <a:lstStyle/>
          <a:p>
            <a:r>
              <a:rPr lang="en-NZ" sz="4000" dirty="0"/>
              <a:t>Class Diagram for the Provided Interface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096E7E-3DC2-48D3-9205-76428CD6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C38DBC-7FE9-4006-9BB4-6DAD7DF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Gazelle Lowcay, BCDE224 Semester 2</a:t>
            </a:r>
          </a:p>
        </p:txBody>
      </p:sp>
    </p:spTree>
    <p:extLst>
      <p:ext uri="{BB962C8B-B14F-4D97-AF65-F5344CB8AC3E}">
        <p14:creationId xmlns:p14="http://schemas.microsoft.com/office/powerpoint/2010/main" val="414758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56EC9-A0C2-43D5-A033-73108BBF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135" y="118310"/>
            <a:ext cx="11529636" cy="55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F3832-7864-4B91-BF34-2AD0CAE1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61" y="5141788"/>
            <a:ext cx="9692640" cy="1397124"/>
          </a:xfrm>
        </p:spPr>
        <p:txBody>
          <a:bodyPr/>
          <a:lstStyle/>
          <a:p>
            <a:r>
              <a:rPr lang="en-NZ" dirty="0"/>
              <a:t>Class Diagram for Post Feature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096E7E-3DC2-48D3-9205-76428CD6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C38DBC-7FE9-4006-9BB4-6DAD7DF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</a:p>
        </p:txBody>
      </p:sp>
    </p:spTree>
    <p:extLst>
      <p:ext uri="{BB962C8B-B14F-4D97-AF65-F5344CB8AC3E}">
        <p14:creationId xmlns:p14="http://schemas.microsoft.com/office/powerpoint/2010/main" val="393837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294198"/>
            <a:ext cx="9949467" cy="846705"/>
          </a:xfrm>
        </p:spPr>
        <p:txBody>
          <a:bodyPr>
            <a:normAutofit/>
          </a:bodyPr>
          <a:lstStyle/>
          <a:p>
            <a:r>
              <a:rPr lang="en-NZ" dirty="0"/>
              <a:t>1. </a:t>
            </a:r>
            <a:r>
              <a:rPr lang="en-NZ" sz="3600" dirty="0"/>
              <a:t>Gaming Community Wireframe(Home Page)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B1B81-4DF2-4D85-9746-8BA420D1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99CB1-2E83-4693-8F7B-5EB797B5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E3134-4134-4171-B482-5B456D87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2521" y="1291906"/>
            <a:ext cx="6304349" cy="49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15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016D-4D9E-4533-990A-0A05516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Summary of Implemented Tasks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CD2A6-AAE2-4057-8034-347B9CD9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99706-B0F3-4DE4-BD51-34DD1D10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6FA6FBF-5E6F-407D-9CBF-320C1F781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91785"/>
              </p:ext>
            </p:extLst>
          </p:nvPr>
        </p:nvGraphicFramePr>
        <p:xfrm>
          <a:off x="983842" y="1413851"/>
          <a:ext cx="102243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1552">
                  <a:extLst>
                    <a:ext uri="{9D8B030D-6E8A-4147-A177-3AD203B41FA5}">
                      <a16:colId xmlns:a16="http://schemas.microsoft.com/office/drawing/2014/main" val="3045593291"/>
                    </a:ext>
                  </a:extLst>
                </a:gridCol>
                <a:gridCol w="1602764">
                  <a:extLst>
                    <a:ext uri="{9D8B030D-6E8A-4147-A177-3AD203B41FA5}">
                      <a16:colId xmlns:a16="http://schemas.microsoft.com/office/drawing/2014/main" val="1457482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0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1. </a:t>
                      </a:r>
                      <a:r>
                        <a:rPr lang="en-US" dirty="0"/>
                        <a:t>Produce TWO Wireframes, one for each community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5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2.</a:t>
                      </a:r>
                      <a:r>
                        <a:rPr lang="en-US" dirty="0"/>
                        <a:t> 3x </a:t>
                      </a:r>
                      <a:r>
                        <a:rPr lang="en-US" dirty="0" err="1"/>
                        <a:t>Behat</a:t>
                      </a:r>
                      <a:r>
                        <a:rPr lang="en-US" dirty="0"/>
                        <a:t> FEATURE requirements, each for a different user, and each with 2 SCENARIOS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8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3. Mock (hard-coded html) forms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0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4. ER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42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5. Make the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6. Insert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7. Change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9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8. Simple query (1-2 tables)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9. </a:t>
                      </a:r>
                      <a:r>
                        <a:rPr lang="en-US" dirty="0"/>
                        <a:t>Complex query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10. Awesomely complex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2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11. Class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3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09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10048858" cy="846705"/>
          </a:xfrm>
        </p:spPr>
        <p:txBody>
          <a:bodyPr>
            <a:normAutofit/>
          </a:bodyPr>
          <a:lstStyle/>
          <a:p>
            <a:r>
              <a:rPr lang="en-NZ" dirty="0"/>
              <a:t>1. </a:t>
            </a:r>
            <a:r>
              <a:rPr lang="en-NZ" sz="3600" dirty="0"/>
              <a:t>Gaming Community Wireframe(Forum Page)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E6FB5-0785-4748-BBF5-E2225FD4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2B9D2-4C2F-46E1-BE9B-65AF2F23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DB013-244E-447D-BF4C-8050EED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20" y="1140903"/>
            <a:ext cx="6486132" cy="50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6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10048858" cy="846705"/>
          </a:xfrm>
        </p:spPr>
        <p:txBody>
          <a:bodyPr>
            <a:normAutofit/>
          </a:bodyPr>
          <a:lstStyle/>
          <a:p>
            <a:r>
              <a:rPr lang="en-NZ" dirty="0"/>
              <a:t>1. </a:t>
            </a:r>
            <a:r>
              <a:rPr lang="en-NZ" sz="3600" dirty="0"/>
              <a:t>Gaming Community Wireframe(Games Page)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F35ED-C939-4E77-858B-23C862D1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5FA5-1590-4742-A0F3-1182A184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6929-FFA3-4A30-864C-90D2498C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7787" y="1140903"/>
            <a:ext cx="6578156" cy="51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7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10048858" cy="846705"/>
          </a:xfrm>
        </p:spPr>
        <p:txBody>
          <a:bodyPr>
            <a:normAutofit/>
          </a:bodyPr>
          <a:lstStyle/>
          <a:p>
            <a:r>
              <a:rPr lang="en-NZ" sz="3600"/>
              <a:t>2. Hindi Language Learning Community (Home Page)</a:t>
            </a:r>
            <a:endParaRPr lang="en-NZ" sz="3600">
              <a:cs typeface="Calibri Ligh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8A04E-E198-4A42-95EE-ACCB78E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0A659-5E84-4767-8B9A-10E93C0F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6929-FFA3-4A30-864C-90D2498C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872" y="1172502"/>
            <a:ext cx="6548522" cy="51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10048858" cy="846705"/>
          </a:xfrm>
        </p:spPr>
        <p:txBody>
          <a:bodyPr>
            <a:noAutofit/>
          </a:bodyPr>
          <a:lstStyle/>
          <a:p>
            <a:r>
              <a:rPr lang="en-NZ" sz="3600"/>
              <a:t>2. Hindi Language Learning Community (Forum Page)</a:t>
            </a:r>
            <a:endParaRPr lang="en-NZ" sz="3600">
              <a:cs typeface="Calibri Ligh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25638-D4C1-4F4E-9BD5-BCE530C0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7DA0E-0AAC-4B37-A628-287A0EB7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6929-FFA3-4A30-864C-90D2498C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872" y="991695"/>
            <a:ext cx="6804488" cy="53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B9D-8109-4F9B-A2C8-8E89CA1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22" y="294198"/>
            <a:ext cx="10791808" cy="846705"/>
          </a:xfrm>
        </p:spPr>
        <p:txBody>
          <a:bodyPr>
            <a:noAutofit/>
          </a:bodyPr>
          <a:lstStyle/>
          <a:p>
            <a:r>
              <a:rPr lang="en-NZ" sz="3600"/>
              <a:t>2. Hindi Language Learning Community (Modules Page)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2170A-431C-468C-995A-9738C4E4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Sept. 27,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2C22-0E9D-4AEF-9874-BDB05493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Gazelle Lowcay, BCDE224 Semester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6929-FFA3-4A30-864C-90D2498C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872" y="939461"/>
            <a:ext cx="6891528" cy="54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4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5B6197DC005B418EDBAD81ECC78C65" ma:contentTypeVersion="13" ma:contentTypeDescription="Create a new document." ma:contentTypeScope="" ma:versionID="88f9c7716cdd6d691881de99f46be211">
  <xsd:schema xmlns:xsd="http://www.w3.org/2001/XMLSchema" xmlns:xs="http://www.w3.org/2001/XMLSchema" xmlns:p="http://schemas.microsoft.com/office/2006/metadata/properties" xmlns:ns3="54363156-af09-451d-95c0-4bb150694616" xmlns:ns4="0588193f-5437-40c0-903e-14b41885f902" targetNamespace="http://schemas.microsoft.com/office/2006/metadata/properties" ma:root="true" ma:fieldsID="4b5a45bac4fc45fe533d31cb7e11341b" ns3:_="" ns4:_="">
    <xsd:import namespace="54363156-af09-451d-95c0-4bb150694616"/>
    <xsd:import namespace="0588193f-5437-40c0-903e-14b41885f9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63156-af09-451d-95c0-4bb1506946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8193f-5437-40c0-903e-14b41885f9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4363156-af09-451d-95c0-4bb15069461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DB6F14-2584-4CA4-A4F6-18FFF39FDA5A}">
  <ds:schemaRefs>
    <ds:schemaRef ds:uri="0588193f-5437-40c0-903e-14b41885f902"/>
    <ds:schemaRef ds:uri="54363156-af09-451d-95c0-4bb1506946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0588193f-5437-40c0-903e-14b41885f902"/>
    <ds:schemaRef ds:uri="54363156-af09-451d-95c0-4bb1506946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16892</TotalTime>
  <Words>1255</Words>
  <Application>Microsoft Office PowerPoint</Application>
  <PresentationFormat>Widescreen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Social Network Community BCDE224 Assessment 2 Plan, design, test, code for the first iteration of a solution (a proof of concept). </vt:lpstr>
      <vt:lpstr>Chosen Feature:  Adding new Post.</vt:lpstr>
      <vt:lpstr>Task: Idea generation Phase</vt:lpstr>
      <vt:lpstr>1. Gaming Community Wireframe(Home Page)</vt:lpstr>
      <vt:lpstr>1. Gaming Community Wireframe(Forum Page)</vt:lpstr>
      <vt:lpstr>1. Gaming Community Wireframe(Games Page)</vt:lpstr>
      <vt:lpstr>2. Hindi Language Learning Community (Home Page)</vt:lpstr>
      <vt:lpstr>2. Hindi Language Learning Community (Forum Page)</vt:lpstr>
      <vt:lpstr>2. Hindi Language Learning Community (Modules Page)</vt:lpstr>
      <vt:lpstr>Add New Post Wireframe</vt:lpstr>
      <vt:lpstr>Sign-up Form Wireframe</vt:lpstr>
      <vt:lpstr>Task: Behat FEATURE Requirements</vt:lpstr>
      <vt:lpstr>1. Behat Feature Requirements</vt:lpstr>
      <vt:lpstr>2. Behat Feature Requirements</vt:lpstr>
      <vt:lpstr>3. Behat Feature Requirements</vt:lpstr>
      <vt:lpstr>Task:  Mock (Hard-coded HTML) Forms</vt:lpstr>
      <vt:lpstr>Game Community Home Page </vt:lpstr>
      <vt:lpstr>Game Community Forum Page </vt:lpstr>
      <vt:lpstr>Game Community Home Page </vt:lpstr>
      <vt:lpstr>Learn Hindi Community Home Page </vt:lpstr>
      <vt:lpstr>Learn Hindi Community Home Page </vt:lpstr>
      <vt:lpstr>Learn Hindi Community Home Page </vt:lpstr>
      <vt:lpstr>Sing Up Form                 Source Code (When sign up button is Click)</vt:lpstr>
      <vt:lpstr>Login Form                 Source Code (When Log-in button is Click)</vt:lpstr>
      <vt:lpstr>Add New Post      Source Code (When Log-in button is Click)</vt:lpstr>
      <vt:lpstr>Task:  ERD and Database</vt:lpstr>
      <vt:lpstr>Social Network ERD (For Post Feature)</vt:lpstr>
      <vt:lpstr>Create Database</vt:lpstr>
      <vt:lpstr>Reverse Engineer</vt:lpstr>
      <vt:lpstr>Insert Data (User)</vt:lpstr>
      <vt:lpstr>Insert Data (Post)</vt:lpstr>
      <vt:lpstr>Insert Data (PostChild)</vt:lpstr>
      <vt:lpstr>Change Query</vt:lpstr>
      <vt:lpstr>Complex Query #1 - Query the top 10 latest posts in the forum for the last 7 days.</vt:lpstr>
      <vt:lpstr>Complex Query #2 - Query to get the most commented posts by calculating the total number of comments for each posts.</vt:lpstr>
      <vt:lpstr>Awesomely Complex Query #1 - Stored procedure to calculate the total number of comments to the given post Id.</vt:lpstr>
      <vt:lpstr>Awesomely Complex Query #2 - Stored procedure that returns all the comments of the provided parent post Id.</vt:lpstr>
      <vt:lpstr>Class Diagram for the Provided Interface</vt:lpstr>
      <vt:lpstr>Class Diagram for Post Feature</vt:lpstr>
      <vt:lpstr>Summary of Implemented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BCDE224 Assessment 2</dc:title>
  <dc:creator>Gazelle Lowcay</dc:creator>
  <cp:lastModifiedBy>Amit Sarkar</cp:lastModifiedBy>
  <cp:revision>13</cp:revision>
  <dcterms:created xsi:type="dcterms:W3CDTF">2021-09-17T21:58:25Z</dcterms:created>
  <dcterms:modified xsi:type="dcterms:W3CDTF">2022-09-01T11:11:04Z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0x010100ED5B6197DC005B418EDBAD81ECC78C65</vt:lpwstr>
  </property>
</Properties>
</file>